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8"/>
  </p:handoutMasterIdLst>
  <p:sldIdLst>
    <p:sldId id="410" r:id="rId3"/>
    <p:sldId id="411" r:id="rId5"/>
    <p:sldId id="412" r:id="rId6"/>
    <p:sldId id="501" r:id="rId7"/>
    <p:sldId id="502" r:id="rId8"/>
    <p:sldId id="470" r:id="rId9"/>
    <p:sldId id="539" r:id="rId10"/>
    <p:sldId id="508" r:id="rId11"/>
    <p:sldId id="544" r:id="rId12"/>
    <p:sldId id="504" r:id="rId13"/>
    <p:sldId id="545" r:id="rId14"/>
    <p:sldId id="540" r:id="rId15"/>
    <p:sldId id="541" r:id="rId16"/>
    <p:sldId id="507" r:id="rId17"/>
    <p:sldId id="509" r:id="rId18"/>
    <p:sldId id="542" r:id="rId19"/>
    <p:sldId id="510" r:id="rId20"/>
    <p:sldId id="511" r:id="rId21"/>
    <p:sldId id="512" r:id="rId22"/>
    <p:sldId id="513" r:id="rId23"/>
    <p:sldId id="514" r:id="rId24"/>
    <p:sldId id="515" r:id="rId25"/>
    <p:sldId id="516" r:id="rId26"/>
    <p:sldId id="517" r:id="rId27"/>
    <p:sldId id="518" r:id="rId28"/>
    <p:sldId id="519" r:id="rId29"/>
    <p:sldId id="520" r:id="rId30"/>
    <p:sldId id="521" r:id="rId31"/>
    <p:sldId id="523" r:id="rId32"/>
    <p:sldId id="546" r:id="rId33"/>
    <p:sldId id="528" r:id="rId34"/>
    <p:sldId id="529" r:id="rId35"/>
    <p:sldId id="547" r:id="rId36"/>
    <p:sldId id="530" r:id="rId37"/>
    <p:sldId id="525" r:id="rId38"/>
    <p:sldId id="527" r:id="rId39"/>
    <p:sldId id="526" r:id="rId40"/>
    <p:sldId id="532" r:id="rId41"/>
    <p:sldId id="533" r:id="rId42"/>
    <p:sldId id="534" r:id="rId43"/>
    <p:sldId id="535" r:id="rId44"/>
    <p:sldId id="536" r:id="rId45"/>
    <p:sldId id="537" r:id="rId46"/>
    <p:sldId id="538"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3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ea typeface="微软雅黑" panose="020B0503020204020204" pitchFamily="34" charset="-122"/>
              </a:rPr>
            </a:fld>
            <a:endParaRPr lang="zh-CN" altLang="en-US">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ea typeface="微软雅黑" panose="020B0503020204020204" pitchFamily="34" charset="-122"/>
              </a:rPr>
            </a:fld>
            <a:endParaRPr lang="zh-CN" altLang="en-US">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发表在</a:t>
            </a:r>
            <a:r>
              <a:rPr lang="en-US" altLang="zh-CN">
                <a:sym typeface="+mn-ea"/>
              </a:rPr>
              <a:t>USenix 2021 </a:t>
            </a:r>
            <a:endParaRPr lang="en-US" altLang="zh-CN">
              <a:sym typeface="+mn-ea"/>
            </a:endParaRPr>
          </a:p>
          <a:p>
            <a:r>
              <a:rPr lang="zh-CN" altLang="en-US">
                <a:sym typeface="+mn-ea"/>
              </a:rPr>
              <a:t>一作金亨燮 ，</a:t>
            </a:r>
            <a:r>
              <a:rPr lang="en-US" altLang="zh-CN">
                <a:sym typeface="+mn-ea"/>
              </a:rPr>
              <a:t>3,4,5</a:t>
            </a:r>
            <a:r>
              <a:rPr lang="zh-CN" altLang="en-US">
                <a:sym typeface="+mn-ea"/>
              </a:rPr>
              <a:t>作是他博士期间的导师</a:t>
            </a:r>
            <a:endParaRPr lang="zh-CN" altLang="en-US">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lvl="1"/>
            <a:r>
              <a:rPr lang="en-US" altLang="zh-CN"/>
              <a:t>传统的模糊处理技术有两个主要的局限性，这些局限性阻碍了它们在现实世界系统中用于政策导向的模糊处理。首先，它们的缺陷预言不是用来检测不会导致系统崩溃、内存访问冲突或物理不稳定的系统状态的</a:t>
            </a:r>
            <a:r>
              <a:rPr lang="en-US" altLang="zh-CN" sz="1600">
                <a:sym typeface="+mn-ea"/>
              </a:rPr>
              <a:t>的</a:t>
            </a:r>
            <a:r>
              <a:rPr lang="zh-CN" altLang="en-US" sz="1600">
                <a:sym typeface="+mn-ea"/>
              </a:rPr>
              <a:t>输入</a:t>
            </a:r>
            <a:endParaRPr lang="zh-CN" altLang="en-US" sz="1600"/>
          </a:p>
          <a:p>
            <a:r>
              <a:rPr lang="en-US" altLang="zh-CN"/>
              <a:t>。</a:t>
            </a:r>
            <a:endParaRPr lang="en-US" altLang="zh-CN"/>
          </a:p>
          <a:p>
            <a:endParaRPr lang="en-US" altLang="zh-CN"/>
          </a:p>
          <a:p>
            <a:r>
              <a:rPr lang="en-US" altLang="zh-CN"/>
              <a:t>其次，传统模糊算法的变异引擎不能智能地生成遥感器的输入。这个限制是由于 rvs 的输入空间很大，有数十个不同的参数和命令，每个参数和命令的值范围都很广。为了解决这个限制，我们实现了一个策略引导的变异引擎。这个引擎是基于:</a:t>
            </a:r>
            <a:endParaRPr lang="en-US" altLang="zh-CN"/>
          </a:p>
          <a:p>
            <a:r>
              <a:rPr lang="en-US" altLang="zh-CN"/>
              <a:t>将策略的每个条目与影响 rv 状态的输入联系起来的映射; 2)测量车辆当前状态与策略违反之间“距离”的距离度量。</a:t>
            </a:r>
            <a:endParaRPr lang="en-US" altLang="zh-CN"/>
          </a:p>
          <a:p>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开发 pgfuzz 一个基于政策的模糊框架，旨在应对这些挑战。Pgfuzz 包括三个相互连接的组件: (1)预处理、(2)策略引导的 fuzzing 和(3) bug 后处理。</a:t>
            </a:r>
            <a:endParaRPr lang="en-US" altLang="zh-CN"/>
          </a:p>
          <a:p>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设开发人员是良性的; 然而，他们可能会错误实现或错误设计系统组件。此外，用户可能无意中通过在不适当的时间发送命令或不正确地更改配置参数而导致安全问题。</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假设对手知道导致策略违反的输入，并可以恶意地触发它们</a:t>
            </a:r>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bug </a:t>
            </a:r>
            <a:r>
              <a:rPr lang="zh-CN" altLang="en-US"/>
              <a:t>的事例</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Pgfuzz 包括三个相互连接的组件: (1)预处理、(2)策略引导的 fuzzing 和(3) bug 后处理。</a:t>
            </a:r>
            <a:endParaRPr lang="zh-CN" altLang="en-US"/>
          </a:p>
          <a:p>
            <a:endParaRPr lang="zh-CN" altLang="en-US"/>
          </a:p>
          <a:p>
            <a:r>
              <a:rPr lang="zh-CN" altLang="en-US"/>
              <a:t>在预处理组件中，我们使用标准时序逻辑(metric temporal logic，mtl)表示 rv 的正确操作。然后，我们通过寻找与经过测试的政策相关的输入，来最小化引发政策违反的空间。获得策略引导的 fuzzing 组件(v-b 节)所需的最小 fuzzing 空间(inputmin)。</a:t>
            </a:r>
            <a:endParaRPr lang="zh-CN" altLang="en-US"/>
          </a:p>
          <a:p>
            <a:endParaRPr lang="zh-CN" altLang="en-US"/>
          </a:p>
          <a:p>
            <a:r>
              <a:rPr lang="zh-CN" altLang="en-US"/>
              <a:t>然后，策略引导的 fuzzing 变异预处理组件识别的输入。它实现了两种距离度量，命题距离引导变异引擎，以及全局距离检测策略违反。距离指标量化了当前系统状态与策略违反之间的距离。正距离表示策略成立，而负距离表示策略被违反。因此，pgfuzz 变异输入，以最小化全局距离。每个输入发送到控制软件后，控制软件在 r/v 模拟器中运行 pgfuzz 收集系统状态并计算距离度量。输入对距离度量的影响(无论是增加还是减少)被用来决定下一个输入。当全局距离变为负值时，检测到违反策略的行为。</a:t>
            </a:r>
            <a:endParaRPr lang="zh-CN" altLang="en-US"/>
          </a:p>
          <a:p>
            <a:endParaRPr lang="zh-CN" altLang="en-US"/>
          </a:p>
          <a:p>
            <a:r>
              <a:rPr lang="zh-CN" altLang="en-US"/>
              <a:t>错误后处理。此步骤通过排除与策略违反无关的输入，最小化触发被检测策略违反的输入序列。这些信息是用来确定违反政策的根本原因的。</a:t>
            </a:r>
            <a:endParaRPr lang="zh-CN" altLang="en-US"/>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用户和开发人员通过研究 rv 文档并评估限制资产使用或操作的资产和功能约束之间的联系，从而获得目标系统中的需求，</a:t>
            </a:r>
            <a:endParaRPr lang="zh-CN" altLang="en-US"/>
          </a:p>
          <a:p>
            <a:r>
              <a:rPr lang="zh-CN" altLang="en-US">
                <a:sym typeface="+mn-ea"/>
              </a:rPr>
              <a:t>手动识别</a:t>
            </a:r>
            <a:r>
              <a:rPr lang="zh-CN" altLang="en-US"/>
              <a:t>源代码中的文档和注释中定义的需求政策</a:t>
            </a:r>
            <a:endParaRPr lang="zh-CN" altLang="en-US"/>
          </a:p>
          <a:p>
            <a:r>
              <a:rPr lang="zh-CN" altLang="en-US"/>
              <a:t>然后，我们将标识的需求从自然语言转换为使用 mtl 公式(2)表示的策略。</a:t>
            </a:r>
            <a:endParaRPr lang="zh-CN" altLang="en-US"/>
          </a:p>
          <a:p>
            <a:endParaRPr lang="zh-CN" altLang="en-US"/>
          </a:p>
          <a:p>
            <a:r>
              <a:rPr lang="zh-CN" altLang="en-US"/>
              <a:t>例如，当 无人驾驶飞机控制软件发现无人驾驶飞机以失控的姿态坠落地面时，它可以触发降落伞释放。另外，用户可以手动启动降落伞。在这两种情况下，arduino/pilot 官方文件都指出，在保证无人机安全的前提下，打开降落伞必须满足以下四个条件: (1)发动机必须启动; (2)飞行器不能处于翻转或 acro 飞行模式; (3)气压计必须显示飞行器没有爬升; (4)飞行器当前的高度必须高于滑道 alt _ min 参数值。</a:t>
            </a:r>
            <a:endParaRPr lang="zh-CN" altLang="en-US"/>
          </a:p>
          <a:p>
            <a:endParaRPr lang="zh-CN" altLang="en-US"/>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rvs 有一个大的输入空间。</a:t>
            </a:r>
            <a:endParaRPr lang="zh-CN" altLang="en-US"/>
          </a:p>
          <a:p>
            <a:r>
              <a:rPr lang="zh-CN" altLang="en-US"/>
              <a:t>例如，arduino pilot v. 4.0.3支持1,140个配置参数(inputp)、58个用户命令(inputtc)和168个环境因素(inpute)。</a:t>
            </a:r>
            <a:endParaRPr lang="zh-CN" altLang="en-US"/>
          </a:p>
          <a:p>
            <a:r>
              <a:rPr lang="zh-CN" altLang="en-US"/>
              <a:t>分析引擎旨在排除与模糊策略无关的输入，以减少这个大的输入空间。</a:t>
            </a:r>
            <a:endParaRPr lang="zh-CN" altLang="en-US"/>
          </a:p>
          <a:p>
            <a:r>
              <a:rPr lang="zh-CN" altLang="en-US"/>
              <a:t>通过消除与确定的</a:t>
            </a:r>
            <a:r>
              <a:rPr lang="en-US" altLang="zh-CN"/>
              <a:t>policy</a:t>
            </a:r>
            <a:r>
              <a:rPr lang="zh-CN" altLang="en-US"/>
              <a:t>无关的输入来减少大量的输入空间。</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通过静态分析确定哪些策略术语与 inputp (2)相关举例来说，abs _ press 配置参数是计算气压高度的偏移量。</a:t>
            </a:r>
            <a:endParaRPr lang="zh-CN" altLang="en-US"/>
          </a:p>
          <a:p>
            <a:endParaRPr lang="zh-CN" altLang="en-US"/>
          </a:p>
          <a:p>
            <a:r>
              <a:rPr lang="zh-CN" altLang="en-US"/>
              <a:t>使用两种互补的方法来识别相关的术语: (1)在 llvm 中间表示(ir)级别进行静态分析，(2)解析车辆手册</a:t>
            </a:r>
            <a:endParaRPr lang="zh-CN" altLang="en-US"/>
          </a:p>
          <a:p>
            <a:endParaRPr lang="zh-CN" altLang="en-US"/>
          </a:p>
          <a:p>
            <a:r>
              <a:rPr lang="zh-CN" altLang="en-US"/>
              <a:t>手动构造一个同义词表(如图5所示)。此表将源代码变量名称映射到 mtl 公式所使用的术语名称</a:t>
            </a:r>
            <a:endParaRPr lang="zh-CN" altLang="en-US"/>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USenix 2019 </a:t>
            </a:r>
            <a:endParaRPr lang="en-US" altLang="zh-CN">
              <a:sym typeface="+mn-ea"/>
            </a:endParaRPr>
          </a:p>
          <a:p>
            <a:r>
              <a:rPr lang="zh-CN" altLang="en-US">
                <a:sym typeface="+mn-ea"/>
              </a:rPr>
              <a:t>一作金亨燮，</a:t>
            </a:r>
            <a:endParaRPr lang="zh-CN" altLang="en-US">
              <a:sym typeface="+mn-ea"/>
            </a:endParaRPr>
          </a:p>
          <a:p>
            <a:r>
              <a:rPr lang="zh-CN" altLang="en-US">
                <a:sym typeface="+mn-ea"/>
              </a:rPr>
              <a:t>金泰圭</a:t>
            </a:r>
            <a:r>
              <a:rPr lang="en-US" altLang="zh-CN">
                <a:sym typeface="+mn-ea"/>
              </a:rPr>
              <a:t>:</a:t>
            </a:r>
            <a:r>
              <a:rPr lang="zh-CN" altLang="en-US">
                <a:sym typeface="+mn-ea"/>
              </a:rPr>
              <a:t>Taegyu Kim</a:t>
            </a:r>
            <a:r>
              <a:rPr lang="en-US" altLang="zh-CN">
                <a:sym typeface="+mn-ea"/>
              </a:rPr>
              <a:t>:</a:t>
            </a:r>
            <a:r>
              <a:rPr lang="zh-CN" altLang="en-US">
                <a:sym typeface="+mn-ea"/>
              </a:rPr>
              <a:t>博后，在普渡大学的</a:t>
            </a:r>
            <a:r>
              <a:rPr lang="zh-CN" altLang="en-US">
                <a:sym typeface="+mn-ea"/>
              </a:rPr>
              <a:t>计算机科学系，将在2022年一月前加入信息科学与技术学院在宾夕法尼亚州立大学担任助理教授</a:t>
            </a:r>
            <a:endParaRPr lang="zh-CN" altLang="en-US">
              <a:sym typeface="+mn-ea"/>
            </a:endParaRPr>
          </a:p>
          <a:p>
            <a:r>
              <a:rPr lang="zh-CN" altLang="en-US">
                <a:sym typeface="+mn-ea"/>
              </a:rPr>
              <a:t>研究方向：Systems Security, Robotic Vehicle Security, and Program Analysis.</a:t>
            </a:r>
            <a:endParaRPr lang="zh-CN" altLang="en-US">
              <a:sym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给 inputj 赋一个随机值(randj) ，并在模拟器中执行</a:t>
            </a:r>
            <a:endParaRPr lang="zh-CN" altLang="en-US"/>
          </a:p>
          <a:p>
            <a:r>
              <a:rPr lang="zh-CN" altLang="en-US"/>
              <a:t>然后记录所有状态值，每个操作模式一分钟。我们重复这三个步骤10次，并计算每个车辆状态的标准差</a:t>
            </a:r>
            <a:endParaRPr lang="zh-CN" altLang="en-US"/>
          </a:p>
          <a:p>
            <a:endParaRPr lang="zh-CN" altLang="en-US"/>
          </a:p>
          <a:p>
            <a:r>
              <a:rPr lang="zh-CN" altLang="en-US"/>
              <a:t>。油门用户命令会影响四种车辆状态: 前进，油门，高度和爬升</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策略检查器输出(i)命题距离来引导变异引擎，以及(ii)全局距离来通知 bug oracle 违反策略。距离量化了一个命题和一个 mtl 公式与违反政策的距离，其中负距离表示一个命题或政策未得到满足，正距离表示它得到了满足。</a:t>
            </a:r>
            <a:endParaRPr lang="zh-CN" altLang="en-US"/>
          </a:p>
          <a:p>
            <a:endParaRPr lang="zh-CN" altLang="en-US"/>
          </a:p>
          <a:p>
            <a:r>
              <a:rPr lang="zh-CN" altLang="en-US"/>
              <a:t>如果命题中的项是二进制的(例如，parachute = on) ，则当命题满意时</a:t>
            </a:r>
            <a:r>
              <a:rPr lang="zh-CN" altLang="en-US">
                <a:sym typeface="+mn-ea"/>
              </a:rPr>
              <a:t>距离设置为1</a:t>
            </a:r>
            <a:r>
              <a:rPr lang="zh-CN" altLang="en-US"/>
              <a:t>，当命题不满意时</a:t>
            </a:r>
            <a:r>
              <a:rPr lang="zh-CN" altLang="en-US">
                <a:sym typeface="+mn-ea"/>
              </a:rPr>
              <a:t>设置为</a:t>
            </a:r>
            <a:r>
              <a:rPr lang="zh-CN" altLang="en-US">
                <a:sym typeface="+mn-ea"/>
              </a:rPr>
              <a:t>-1</a:t>
            </a:r>
            <a:r>
              <a:rPr lang="zh-CN" altLang="en-US"/>
              <a:t>。 当命题中的项是数字时，数值距离被计算为归一化差分</a:t>
            </a:r>
            <a:endParaRPr lang="zh-CN" altLang="en-US"/>
          </a:p>
          <a:p>
            <a:r>
              <a:rPr lang="en-US" altLang="zh-CN"/>
              <a:t>	 </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变异引擎将输入</a:t>
            </a:r>
            <a:r>
              <a:rPr lang="en-US" altLang="zh-CN"/>
              <a:t>c</a:t>
            </a:r>
            <a:r>
              <a:rPr lang="zh-CN" altLang="en-US"/>
              <a:t>输入</a:t>
            </a:r>
            <a:r>
              <a:rPr lang="en-US" altLang="zh-CN"/>
              <a:t>p</a:t>
            </a:r>
            <a:r>
              <a:rPr lang="zh-CN" altLang="en-US"/>
              <a:t>输入</a:t>
            </a:r>
            <a:r>
              <a:rPr lang="en-US" altLang="zh-CN"/>
              <a:t>e</a:t>
            </a:r>
            <a:r>
              <a:rPr lang="zh-CN" altLang="en-US"/>
              <a:t>输入到模拟器，以最小化全局距离，其中全局距离的负值表示策略违反。我们注意到，在计算全局距离时，命题距离是否定的，因此最大化命题距离(并使其为正值)会使全局距离最小化(并使其为负值)</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因此，变异引擎执行以下步骤来最大化命题距离。</a:t>
            </a:r>
            <a:endParaRPr lang="zh-CN" altLang="en-US"/>
          </a:p>
          <a:p>
            <a:r>
              <a:rPr lang="zh-CN" altLang="en-US"/>
              <a:t>(1)首先从目标策略的输入中随机选择一个输入，并将其存储在输入策略映射中。然后，它随机选择一个值并将其分配给输入。</a:t>
            </a:r>
            <a:endParaRPr lang="zh-CN" altLang="en-US"/>
          </a:p>
          <a:p>
            <a:r>
              <a:rPr lang="zh-CN" altLang="en-US"/>
              <a:t>(2)在模拟器上执行选定的输入，计算命题和全局距离，如果全局距离变为负值，则标记策略违反。</a:t>
            </a:r>
            <a:endParaRPr lang="zh-CN" altLang="en-US"/>
          </a:p>
          <a:p>
            <a:r>
              <a:rPr lang="zh-CN" altLang="en-US"/>
              <a:t>(3)如果执行的输入增加了命题距离，则变异引擎以指定值存储该输入。例如，如果输入是增加速度，它有助于增加命题距离 p</a:t>
            </a:r>
            <a:r>
              <a:rPr lang="en-US" altLang="zh-CN"/>
              <a:t>3</a:t>
            </a:r>
            <a:r>
              <a:rPr lang="zh-CN" altLang="en-US"/>
              <a:t>。变异引擎存储这个输入值对(速度，增加)。(4)当变异引擎再次随机选择存储的输入时(如改变速度</a:t>
            </a:r>
            <a:r>
              <a:rPr lang="zh-CN" altLang="en-US"/>
              <a:t>) ，它将存储的值应用于输入，而不是随机为输入分配一个新值。例如，它执行(高度，增加)以保持增加命题距离。</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变异引擎重复步骤(1)-(4) ，直到发现违反策略。如果 pgfuzz 找不到策略冲突，则当输入序列的大小超过1,000或 fuzzing 时间超过2小时时，它将停止 fuzzing。然后，pgfuzz 将目标政策改为另一个。</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表三显示了预处理步骤相对于配置参数(inputp)产生的模糊空间缩小。Arduino pilot、 px4和 paparazzi 上的模糊空间分别减少了18.3% 、30.3% 和62.2% 。</a:t>
            </a:r>
            <a:endParaRPr lang="zh-CN" altLang="en-US"/>
          </a:p>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一共发现了</a:t>
            </a:r>
            <a:r>
              <a:rPr lang="en-US" altLang="zh-CN"/>
              <a:t>156</a:t>
            </a:r>
            <a:r>
              <a:rPr lang="zh-CN" altLang="en-US"/>
              <a:t>个</a:t>
            </a:r>
            <a:r>
              <a:rPr lang="en-US" altLang="zh-CN"/>
              <a:t>bug</a:t>
            </a:r>
            <a:endParaRPr lang="en-US" altLang="zh-CN"/>
          </a:p>
          <a:p>
            <a:endParaRPr lang="en-US" altLang="zh-CN"/>
          </a:p>
          <a:p>
            <a:r>
              <a:rPr lang="en-US" altLang="zh-CN"/>
              <a:t>我们把发现的错误分为四类。</a:t>
            </a:r>
            <a:endParaRPr lang="en-US" altLang="zh-CN"/>
          </a:p>
          <a:p>
            <a:r>
              <a:rPr lang="en-US" altLang="zh-CN"/>
              <a:t>(1)“广义有效范围”错误是指配置参数的有效范围设置不正确。例如，ATC_RATE_R_MAX 的有效范围是0到1080。然而，当用户分配的时间少于100时，飞行器会导致不稳定的姿态控制和坠毁在地面上。</a:t>
            </a:r>
            <a:endParaRPr lang="en-US" altLang="zh-CN"/>
          </a:p>
          <a:p>
            <a:r>
              <a:rPr lang="en-US" altLang="zh-CN"/>
              <a:t>(2)“Misimplementation” bugs. 例如，px4在特定飞行模式下，无法触发 gps 故障安全模式。</a:t>
            </a:r>
            <a:endParaRPr lang="en-US" altLang="zh-CN"/>
          </a:p>
          <a:p>
            <a:r>
              <a:rPr lang="en-US" altLang="zh-CN"/>
              <a:t>(3)“Unimplemented”bugs. 参考未实现的传感器故障处理条件，尽管这些在他们的文档中提到。</a:t>
            </a:r>
            <a:endParaRPr lang="en-US" altLang="zh-CN"/>
          </a:p>
          <a:p>
            <a:r>
              <a:rPr lang="en-US" altLang="zh-CN"/>
              <a:t>(4)“没有检查有效范围”错误意味着没有检查有效范围的配置参数。</a:t>
            </a:r>
            <a:endParaRPr lang="en-US" altLang="zh-CN"/>
          </a:p>
          <a:p>
            <a:endParaRPr lang="en-US" altLang="zh-CN"/>
          </a:p>
          <a:p>
            <a:r>
              <a:rPr lang="en-US" altLang="zh-CN"/>
              <a:t>我们把bug对RV的影响分为四类。(1)“地面碰撞”表示飞行器失去姿态控制，然后向 gcs 发出自由落体警告信息。(2)“软件崩溃”是指飞行控制软件由于浮点异常而崩溃。(3)“不稳定姿态”是指姿态不稳定的车辆。(4)“意外行为”代表了所有其他问题，包括改变车辆状态的不检查前提条件</a:t>
            </a:r>
            <a:endParaRPr lang="en-US" altLang="zh-CN"/>
          </a:p>
          <a:p>
            <a:r>
              <a:rPr lang="en-US" altLang="zh-CN"/>
              <a:t>	</a:t>
            </a:r>
            <a:endParaRPr lang="en-US" altLang="zh-CN"/>
          </a:p>
          <a:p>
            <a:r>
              <a:rPr lang="en-US" altLang="zh-CN"/>
              <a:t>我们将表 vii 中的“错误实现”和“未实现”类别称为逻辑错误。在156个错误中，pgfuzz 检测到31个(19.9%)逻辑错误。“广泛有效范围”和“无检查有效范围”错误包括输入验证和内存安全错误。当输入验证错误导致内存损坏时，我们将其视为内存安全错误。Pgfuzz 检测到90个(57.7%)内存安全错误和35个(22.4%)输入验证错误。</a:t>
            </a:r>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每个违反政策的行为都是由不同类型的输入触发的。表8列出了不同输入类型引起的错误数量。这份分析详细说明了，对手触发窃听器所需的能力。更具体地说，一个能够改变其中一个配置参数、用户命令或环境因素的对手，能够触发156个 bug 中的132个。此外，23个 bug 需要更改两种类型的输入，只有一个 bug 需要控制三种类型的输入。</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a:sym typeface="+mn-ea"/>
              </a:rPr>
              <a:t>Muslum Ozgur Ozmen 在土耳其比尔肯特大学获得电气和电子工程学士学位，在俄勒冈州立大学获得计算机科学硕士学位。他目前正在南佛罗里达大学计算机科学与工程系攻读计算机科学博士学位。</a:t>
            </a:r>
            <a:endParaRPr>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a:sym typeface="+mn-ea"/>
              </a:rPr>
              <a:t>Muslum Ozgur Ozmen 在土耳其比尔肯特大学获得电气和电子工程学士学位，在俄勒冈州立大学获得计算机科学硕士学位。他目前正在南佛罗里达大学计算机科学与工程系攻读计算机科学博士学位。</a:t>
            </a:r>
            <a:endParaRPr>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我是普渡大学计算机科学教授 ，我于 2001 年加入该大学担任助理教授。我获得了博士学位。获得伊利诺伊大学厄巴纳香槟分校的计算机科学博士学位。我获得了普渡大学的六项成功种子奖、NSF 的 CAREER 奖、RAID'08、 SOCC'11、 ASE'13、 USENIX Security'14、 CCS'15、NDSS 的八项最佳论文/学生论文奖 '16、 USENIX 安全'17和WOOT'. 2012 年至 2017 年，我是普渡大学教员学者。 </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无人机正在工业和消费环境中广泛应用。不幸的是，rvs 面临着各种各样的威胁</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Rvs 主要使用三种类型的输入进行操作: 配置参数(inputp)、用户命令(inputtc)和环境因素(inpute)。(1) inputtp 允许用户配置 rvs 操作的许多方面。</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迄今为止，RV安全方面的大多数尝试都旨在提出防御措施，以加强其控制程序，防止语法错误、输入验证错误和外部传感器欺骗攻击</a:t>
            </a:r>
            <a:endParaRPr lang="zh-CN" altLang="en-US"/>
          </a:p>
          <a:p>
            <a:endParaRPr lang="zh-CN" altLang="en-US"/>
          </a:p>
          <a:p>
            <a:r>
              <a:rPr lang="zh-CN" altLang="en-US"/>
              <a:t>作者关注的错误实施导致的安全和功能问题，</a:t>
            </a:r>
            <a:r>
              <a:rPr lang="en-US" altLang="zh-CN"/>
              <a:t>RV</a:t>
            </a:r>
            <a:r>
              <a:rPr lang="zh-CN" altLang="en-US"/>
              <a:t>必须遵守安全和安保政策，以避免对其运营环境或自身造成物理损害，例如，</a:t>
            </a:r>
            <a:r>
              <a:rPr lang="en-US" altLang="zh-CN"/>
              <a:t>RV</a:t>
            </a:r>
            <a:r>
              <a:rPr lang="zh-CN" altLang="en-US"/>
              <a:t>通常会配备降落伞。出于安全考虑，RV的软件必须检查安全释放降落伞的先决条件(例如，在展开降落伞时RV必须足够高)，然而，控制软件的粗心设计可能会让RV在没有检查这些先决条件的情况下释放降落伞</a:t>
            </a:r>
            <a:endParaRPr lang="zh-CN" altLang="en-US"/>
          </a:p>
          <a:p>
            <a:endParaRPr lang="zh-CN" altLang="en-US"/>
          </a:p>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hasCustomPrompt="1"/>
            <p:custDataLst>
              <p:tags r:id="rId3"/>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7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73.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tags" Target="../tags/tag74.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tags" Target="../tags/tag75.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tags" Target="../tags/tag76.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7.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tags" Target="../tags/tag78.xml"/><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9.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tags" Target="../tags/tag80.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tags" Target="../tags/tag81.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7.xml"/><Relationship Id="rId5" Type="http://schemas.openxmlformats.org/officeDocument/2006/relationships/tags" Target="../tags/tag64.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tags" Target="../tags/tag82.xml"/><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tags" Target="../tags/tag83.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tags" Target="../tags/tag84.xml"/><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tags" Target="../tags/tag85.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6.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tags" Target="../tags/tag87.xml"/><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tags" Target="../tags/tag88.xml"/><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tags" Target="../tags/tag89.xml"/><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0.xml"/><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1.xml"/><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tags" Target="../tags/tag65.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tags" Target="../tags/tag92.xml"/><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3.xml"/><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tags" Target="../tags/tag94.xml"/><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tags" Target="../tags/tag95.xml"/><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6.xml"/><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7.xml"/><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8.xml"/><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9.xml"/><Relationship Id="rId1" Type="http://schemas.openxmlformats.org/officeDocument/2006/relationships/image" Target="../media/image4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0.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1.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tags" Target="../tags/tag66.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3.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4.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5.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6.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tags" Target="../tags/tag67.xml"/><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tags" Target="../tags/tag68.xml"/><Relationship Id="rId2" Type="http://schemas.openxmlformats.org/officeDocument/2006/relationships/image" Target="../media/image14.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tags" Target="../tags/tag69.xml"/><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tags" Target="../tags/tag70.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21080" y="993775"/>
            <a:ext cx="10550525" cy="1198880"/>
          </a:xfrm>
          <a:prstGeom prst="rect">
            <a:avLst/>
          </a:prstGeom>
          <a:solidFill>
            <a:schemeClr val="accent2"/>
          </a:solidFill>
        </p:spPr>
        <p:txBody>
          <a:bodyPr wrap="square" rtlCol="0" anchor="t">
            <a:spAutoFit/>
          </a:bodyPr>
          <a:p>
            <a:pPr algn="ctr"/>
            <a:r>
              <a:rPr lang="zh-CN" altLang="en-US" sz="3600"/>
              <a:t>PGFUZZ: Policy-Guided Fuzzing</a:t>
            </a:r>
            <a:endParaRPr lang="zh-CN" altLang="en-US" sz="3600"/>
          </a:p>
          <a:p>
            <a:pPr algn="ctr"/>
            <a:r>
              <a:rPr lang="zh-CN" altLang="en-US" sz="3600"/>
              <a:t> for Robotic Vehicles</a:t>
            </a:r>
            <a:endParaRPr lang="zh-CN" altLang="en-US" sz="3600"/>
          </a:p>
        </p:txBody>
      </p:sp>
      <p:sp>
        <p:nvSpPr>
          <p:cNvPr id="3" name="文本框 2"/>
          <p:cNvSpPr txBox="1"/>
          <p:nvPr/>
        </p:nvSpPr>
        <p:spPr>
          <a:xfrm>
            <a:off x="1532255" y="2569210"/>
            <a:ext cx="9126855" cy="645160"/>
          </a:xfrm>
          <a:prstGeom prst="rect">
            <a:avLst/>
          </a:prstGeom>
          <a:noFill/>
        </p:spPr>
        <p:txBody>
          <a:bodyPr wrap="square" rtlCol="0" anchor="t">
            <a:spAutoFit/>
          </a:bodyPr>
          <a:p>
            <a:pPr algn="ctr"/>
            <a:r>
              <a:rPr lang="zh-CN" altLang="en-US"/>
              <a:t>Hyungsub Kim, Muslum Ozgur Ozmen, Antonio Bianchi, </a:t>
            </a:r>
            <a:endParaRPr lang="zh-CN" altLang="en-US"/>
          </a:p>
          <a:p>
            <a:pPr algn="ctr"/>
            <a:r>
              <a:rPr lang="zh-CN" altLang="en-US"/>
              <a:t>Z. Berkay Celik, and Dongyan Xu</a:t>
            </a:r>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582930" y="1485900"/>
            <a:ext cx="4429760" cy="4799965"/>
          </a:xfrm>
          <a:prstGeom prst="rect">
            <a:avLst/>
          </a:prstGeom>
          <a:noFill/>
        </p:spPr>
        <p:txBody>
          <a:bodyPr wrap="square" rtlCol="0">
            <a:spAutoFit/>
          </a:bodyPr>
          <a:p>
            <a:pPr marL="742950" lvl="1" indent="-285750">
              <a:buFont typeface="Wingdings" panose="05000000000000000000" charset="0"/>
              <a:buChar char="Ø"/>
            </a:pPr>
            <a:r>
              <a:rPr lang="en-US" altLang="zh-CN" sz="2400"/>
              <a:t>传统的fuzzing</a:t>
            </a:r>
            <a:r>
              <a:rPr lang="zh-CN" altLang="en-US" sz="2400"/>
              <a:t>方法</a:t>
            </a:r>
            <a:r>
              <a:rPr lang="en-US" altLang="zh-CN" sz="2400"/>
              <a:t>,</a:t>
            </a:r>
            <a:r>
              <a:rPr lang="zh-CN" altLang="en-US" sz="2400"/>
              <a:t>他们地</a:t>
            </a:r>
            <a:r>
              <a:rPr lang="en-US" altLang="zh-CN" sz="2400"/>
              <a:t> bug oracles</a:t>
            </a:r>
            <a:r>
              <a:rPr lang="zh-CN" altLang="en-US" sz="2400"/>
              <a:t>的设计理念</a:t>
            </a:r>
            <a:r>
              <a:rPr lang="en-US" altLang="zh-CN" sz="2400"/>
              <a:t>不</a:t>
            </a:r>
            <a:r>
              <a:rPr lang="zh-CN" altLang="en-US" sz="2400"/>
              <a:t>会</a:t>
            </a:r>
            <a:r>
              <a:rPr lang="en-US" altLang="zh-CN" sz="2400"/>
              <a:t>检测不导致系统崩溃、内存访问冲突或物理不稳定的系统状态的</a:t>
            </a:r>
            <a:r>
              <a:rPr lang="zh-CN" altLang="en-US" sz="2400"/>
              <a:t>输入。</a:t>
            </a:r>
            <a:endParaRPr lang="zh-CN" altLang="en-US" sz="2400"/>
          </a:p>
          <a:p>
            <a:pPr marL="742950" lvl="1" indent="-285750">
              <a:buFont typeface="Wingdings" panose="05000000000000000000" charset="0"/>
              <a:buChar char="Ø"/>
            </a:pPr>
            <a:endParaRPr lang="zh-CN" altLang="en-US" sz="2400"/>
          </a:p>
          <a:p>
            <a:pPr marL="742950" lvl="1" indent="-285750">
              <a:buFont typeface="Wingdings" panose="05000000000000000000" charset="0"/>
              <a:buChar char="Ø"/>
            </a:pPr>
            <a:r>
              <a:rPr lang="zh-CN" altLang="en-US" sz="2400"/>
              <a:t>传统</a:t>
            </a:r>
            <a:r>
              <a:rPr lang="en-US" altLang="zh-CN" sz="2400"/>
              <a:t>fuzzing</a:t>
            </a:r>
            <a:r>
              <a:rPr lang="zh-CN" altLang="en-US" sz="2400"/>
              <a:t>算法的变异引擎不能智能地生成</a:t>
            </a:r>
            <a:r>
              <a:rPr lang="en-US" altLang="zh-CN" sz="2400"/>
              <a:t>RVs</a:t>
            </a:r>
            <a:r>
              <a:rPr lang="zh-CN" altLang="en-US" sz="2400"/>
              <a:t>的输入。</a:t>
            </a:r>
            <a:endParaRPr lang="zh-CN" altLang="en-US" sz="2400"/>
          </a:p>
          <a:p>
            <a:pPr marL="742950" lvl="1" indent="-285750">
              <a:buFont typeface="Wingdings" panose="05000000000000000000" charset="0"/>
              <a:buChar char="Ø"/>
            </a:pPr>
            <a:endParaRPr lang="zh-CN" altLang="en-US" sz="2400"/>
          </a:p>
          <a:p>
            <a:pPr marL="742950" lvl="1" indent="-285750">
              <a:buFont typeface="Wingdings" panose="05000000000000000000" charset="0"/>
              <a:buChar char="Ø"/>
            </a:pPr>
            <a:endParaRPr lang="zh-CN" altLang="en-US" sz="2400"/>
          </a:p>
          <a:p>
            <a:pPr marL="742950" lvl="1" indent="-285750">
              <a:buFont typeface="Wingdings" panose="05000000000000000000" charset="0"/>
              <a:buChar char="Ø"/>
            </a:pPr>
            <a:endParaRPr lang="en-US" altLang="zh-CN" sz="2400"/>
          </a:p>
          <a:p>
            <a:pPr lvl="0" indent="0">
              <a:buFont typeface="Wingdings" panose="05000000000000000000" charset="0"/>
              <a:buNone/>
            </a:pPr>
            <a:endParaRPr lang="en-US" altLang="zh-CN"/>
          </a:p>
        </p:txBody>
      </p:sp>
      <p:sp>
        <p:nvSpPr>
          <p:cNvPr id="2" name="文本框 1"/>
          <p:cNvSpPr txBox="1"/>
          <p:nvPr/>
        </p:nvSpPr>
        <p:spPr>
          <a:xfrm>
            <a:off x="286385" y="336550"/>
            <a:ext cx="5212080" cy="645160"/>
          </a:xfrm>
          <a:prstGeom prst="rect">
            <a:avLst/>
          </a:prstGeom>
          <a:noFill/>
        </p:spPr>
        <p:txBody>
          <a:bodyPr wrap="none" rtlCol="0" anchor="t">
            <a:spAutoFit/>
          </a:bodyPr>
          <a:p>
            <a:pPr lvl="0" indent="0">
              <a:buFont typeface="Wingdings" panose="05000000000000000000" charset="0"/>
              <a:buNone/>
            </a:pPr>
            <a:r>
              <a:rPr lang="en-US" sz="3600" b="1">
                <a:sym typeface="+mn-ea"/>
              </a:rPr>
              <a:t>Limitation and solution</a:t>
            </a:r>
            <a:endParaRPr lang="zh-CN" altLang="en-US" sz="3600" b="1">
              <a:sym typeface="+mn-ea"/>
            </a:endParaRPr>
          </a:p>
        </p:txBody>
      </p:sp>
      <p:sp>
        <p:nvSpPr>
          <p:cNvPr id="4" name="文本框 3"/>
          <p:cNvSpPr txBox="1"/>
          <p:nvPr/>
        </p:nvSpPr>
        <p:spPr>
          <a:xfrm>
            <a:off x="5955030" y="1485900"/>
            <a:ext cx="5470525" cy="4799965"/>
          </a:xfrm>
          <a:prstGeom prst="rect">
            <a:avLst/>
          </a:prstGeom>
          <a:noFill/>
        </p:spPr>
        <p:txBody>
          <a:bodyPr wrap="square" rtlCol="0">
            <a:spAutoFit/>
          </a:bodyPr>
          <a:p>
            <a:pPr marL="742950" lvl="1" indent="-285750">
              <a:buFont typeface="Wingdings" panose="05000000000000000000" charset="0"/>
              <a:buChar char="Ø"/>
            </a:pPr>
            <a:r>
              <a:rPr sz="2400"/>
              <a:t>Behavior-</a:t>
            </a:r>
            <a:r>
              <a:rPr lang="zh-CN" altLang="en-US" sz="2400"/>
              <a:t>aware Bug Oracle</a:t>
            </a:r>
            <a:r>
              <a:rPr lang="en-US" altLang="zh-CN" sz="2400"/>
              <a:t>:</a:t>
            </a:r>
            <a:endParaRPr lang="zh-CN" altLang="en-US" sz="2400"/>
          </a:p>
          <a:p>
            <a:pPr marL="1257300" lvl="2" indent="-342900">
              <a:buFont typeface="Arial" panose="020B0604020202020204" pitchFamily="34" charset="0"/>
              <a:buChar char="•"/>
            </a:pPr>
            <a:r>
              <a:rPr lang="zh-CN" altLang="en-US" sz="2400"/>
              <a:t>通过 mtl 公式了解 rvs 的期望状态，并检测在</a:t>
            </a:r>
            <a:r>
              <a:rPr lang="en-US" altLang="zh-CN" sz="2400"/>
              <a:t>fuzzing</a:t>
            </a:r>
            <a:r>
              <a:rPr lang="zh-CN" altLang="en-US" sz="2400"/>
              <a:t>程序时是否违反了公式</a:t>
            </a:r>
            <a:endParaRPr lang="zh-CN" altLang="en-US" sz="2400"/>
          </a:p>
          <a:p>
            <a:pPr marL="742950" lvl="1" indent="-285750">
              <a:buFont typeface="Wingdings" panose="05000000000000000000" charset="0"/>
              <a:buChar char="Ø"/>
            </a:pPr>
            <a:endParaRPr lang="zh-CN" altLang="en-US" sz="2400"/>
          </a:p>
          <a:p>
            <a:pPr marL="742950" lvl="1" indent="-285750">
              <a:buFont typeface="Wingdings" panose="05000000000000000000" charset="0"/>
              <a:buChar char="Ø"/>
            </a:pPr>
            <a:endParaRPr lang="zh-CN" altLang="en-US" sz="2400"/>
          </a:p>
          <a:p>
            <a:pPr marL="800100" lvl="1" indent="-342900">
              <a:buFont typeface="Wingdings" panose="05000000000000000000" charset="0"/>
              <a:buChar char="Ø"/>
            </a:pPr>
            <a:r>
              <a:rPr lang="en-US" altLang="zh-CN" sz="2400">
                <a:sym typeface="+mn-ea"/>
              </a:rPr>
              <a:t>Policy-Guided Mutation Engine:</a:t>
            </a:r>
            <a:endParaRPr lang="en-US" altLang="zh-CN" sz="2400">
              <a:sym typeface="+mn-ea"/>
            </a:endParaRPr>
          </a:p>
          <a:p>
            <a:pPr marL="1257300" lvl="2" indent="-342900">
              <a:buFont typeface="Arial" panose="020B0604020202020204" pitchFamily="34" charset="0"/>
              <a:buChar char="•"/>
            </a:pPr>
            <a:r>
              <a:rPr lang="en-US" altLang="zh-CN" sz="2400">
                <a:solidFill>
                  <a:schemeClr val="tx1"/>
                </a:solidFill>
                <a:sym typeface="+mn-ea"/>
              </a:rPr>
              <a:t>1)</a:t>
            </a:r>
            <a:r>
              <a:rPr lang="zh-CN" altLang="en-US" sz="2400"/>
              <a:t>将策略的每个条目与影响 rv 状态的输入联系起来的映射; </a:t>
            </a:r>
            <a:endParaRPr lang="zh-CN" altLang="en-US" sz="2400"/>
          </a:p>
          <a:p>
            <a:pPr marL="1257300" lvl="2" indent="-342900" algn="l">
              <a:buFont typeface="Arial" panose="020B0604020202020204" pitchFamily="34" charset="0"/>
              <a:buChar char="•"/>
            </a:pPr>
            <a:r>
              <a:rPr lang="zh-CN" altLang="en-US" sz="2400"/>
              <a:t>2)测量车辆当前状态与策略违反之间“距离”的距离度量。</a:t>
            </a:r>
            <a:endParaRPr lang="zh-CN" altLang="en-US" sz="2400"/>
          </a:p>
          <a:p>
            <a:pPr marL="742950" lvl="1" indent="-285750">
              <a:buFont typeface="Wingdings" panose="05000000000000000000" charset="0"/>
              <a:buChar char="Ø"/>
            </a:pPr>
            <a:endParaRPr lang="en-US" altLang="zh-CN" sz="2400"/>
          </a:p>
          <a:p>
            <a:pPr lvl="0" indent="0">
              <a:buFont typeface="Wingdings" panose="05000000000000000000" charset="0"/>
              <a:buNone/>
            </a:pPr>
            <a:endParaRPr lang="en-US" altLang="zh-CN"/>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6" name="文本框 5"/>
          <p:cNvSpPr txBox="1"/>
          <p:nvPr/>
        </p:nvSpPr>
        <p:spPr>
          <a:xfrm>
            <a:off x="735330" y="1879600"/>
            <a:ext cx="9317990" cy="3692525"/>
          </a:xfrm>
          <a:prstGeom prst="rect">
            <a:avLst/>
          </a:prstGeom>
          <a:noFill/>
        </p:spPr>
        <p:txBody>
          <a:bodyPr wrap="square" rtlCol="0">
            <a:spAutoFit/>
          </a:bodyPr>
          <a:p>
            <a:pPr marL="742950" lvl="1" indent="-285750">
              <a:buFont typeface="Wingdings" panose="05000000000000000000" charset="0"/>
              <a:buChar char="Ø"/>
            </a:pPr>
            <a:r>
              <a:rPr lang="en-US" altLang="zh-CN" sz="2400"/>
              <a:t>Pre-Processing</a:t>
            </a:r>
            <a:endParaRPr lang="en-US" altLang="zh-CN" sz="2400"/>
          </a:p>
          <a:p>
            <a:pPr marL="1257300" lvl="2" indent="-342900">
              <a:buFont typeface="Arial" panose="020B0604020202020204" pitchFamily="34" charset="0"/>
              <a:buChar char="•"/>
            </a:pPr>
            <a:r>
              <a:rPr lang="en-US" altLang="zh-CN" sz="2400"/>
              <a:t>通过度量时态逻辑(mtl)表示策略来表示 rv 的正确操作</a:t>
            </a:r>
            <a:endParaRPr lang="en-US" altLang="zh-CN" sz="2400"/>
          </a:p>
          <a:p>
            <a:pPr marL="800100" lvl="1" indent="-342900">
              <a:buFont typeface="Wingdings" panose="05000000000000000000" charset="0"/>
              <a:buChar char="Ø"/>
            </a:pPr>
            <a:r>
              <a:rPr lang="en-US" altLang="zh-CN" sz="2400"/>
              <a:t>Policy-Guided Fuzzing</a:t>
            </a:r>
            <a:endParaRPr lang="en-US" altLang="zh-CN" sz="2400"/>
          </a:p>
          <a:p>
            <a:pPr marL="1257300" lvl="2" indent="-342900">
              <a:buFont typeface="Arial" panose="020B0604020202020204" pitchFamily="34" charset="0"/>
              <a:buChar char="•"/>
            </a:pPr>
            <a:r>
              <a:rPr lang="en-US" altLang="zh-CN" sz="2400"/>
              <a:t>实现了两种距离度量，命题距离引导变异引擎，以及全局距离检测策略违反</a:t>
            </a:r>
            <a:endParaRPr lang="en-US" altLang="zh-CN" sz="2400"/>
          </a:p>
          <a:p>
            <a:pPr marL="800100" lvl="1" indent="-342900">
              <a:buFont typeface="Wingdings" panose="05000000000000000000" charset="0"/>
              <a:buChar char="Ø"/>
            </a:pPr>
            <a:r>
              <a:rPr lang="en-US" altLang="zh-CN" sz="2400"/>
              <a:t>Bug Post-Processing</a:t>
            </a:r>
            <a:endParaRPr lang="en-US" altLang="zh-CN" sz="2400"/>
          </a:p>
          <a:p>
            <a:pPr marL="1257300" lvl="2" indent="-342900">
              <a:buFont typeface="Arial" panose="020B0604020202020204" pitchFamily="34" charset="0"/>
              <a:buChar char="•"/>
            </a:pPr>
            <a:r>
              <a:rPr lang="en-US" altLang="zh-CN" sz="2400"/>
              <a:t>通过排除与策略冲突无关的输入，最小化触发错误的输入序列</a:t>
            </a:r>
            <a:endParaRPr lang="en-US" altLang="zh-CN" sz="2400"/>
          </a:p>
          <a:p>
            <a:pPr marL="800100" lvl="1" indent="-342900">
              <a:buFont typeface="Wingdings" panose="05000000000000000000" charset="0"/>
              <a:buChar char="Ø"/>
            </a:pPr>
            <a:endParaRPr lang="en-US" altLang="zh-CN" sz="2400"/>
          </a:p>
          <a:p>
            <a:pPr marL="742950" lvl="1" indent="-285750">
              <a:buFont typeface="Wingdings" panose="05000000000000000000" charset="0"/>
              <a:buChar char="Ø"/>
            </a:pPr>
            <a:endParaRPr lang="en-US" altLang="zh-CN"/>
          </a:p>
        </p:txBody>
      </p:sp>
      <p:sp>
        <p:nvSpPr>
          <p:cNvPr id="2" name="文本框 1"/>
          <p:cNvSpPr txBox="1"/>
          <p:nvPr/>
        </p:nvSpPr>
        <p:spPr>
          <a:xfrm>
            <a:off x="286385" y="336550"/>
            <a:ext cx="2316480" cy="645160"/>
          </a:xfrm>
          <a:prstGeom prst="rect">
            <a:avLst/>
          </a:prstGeom>
          <a:noFill/>
        </p:spPr>
        <p:txBody>
          <a:bodyPr wrap="none" rtlCol="0" anchor="t">
            <a:spAutoFit/>
          </a:bodyPr>
          <a:p>
            <a:pPr lvl="0" indent="0">
              <a:buFont typeface="Wingdings" panose="05000000000000000000" charset="0"/>
              <a:buNone/>
            </a:pPr>
            <a:r>
              <a:rPr lang="en-US" sz="3600" b="1">
                <a:sym typeface="+mn-ea"/>
              </a:rPr>
              <a:t>Approach</a:t>
            </a:r>
            <a:endParaRPr lang="zh-CN" altLang="en-US" sz="3600" b="1"/>
          </a:p>
        </p:txBody>
      </p:sp>
    </p:spTree>
    <p:custDataLst>
      <p:tags r:id="rId1"/>
    </p:custData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271145"/>
            <a:ext cx="12162155" cy="5984875"/>
          </a:xfrm>
          <a:prstGeom prst="rect">
            <a:avLst/>
          </a:prstGeo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194945"/>
            <a:ext cx="12207875" cy="6175375"/>
          </a:xfrm>
          <a:prstGeom prst="rect">
            <a:avLst/>
          </a:prstGeom>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317500"/>
            <a:ext cx="12145010" cy="6213475"/>
          </a:xfrm>
          <a:prstGeom prst="rect">
            <a:avLst/>
          </a:prstGeom>
        </p:spPr>
      </p:pic>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474980"/>
            <a:ext cx="12213590" cy="5853430"/>
          </a:xfrm>
          <a:prstGeom prst="rect">
            <a:avLst/>
          </a:prstGeom>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85140" y="1769745"/>
            <a:ext cx="11525885" cy="3649345"/>
          </a:xfrm>
          <a:prstGeom prst="rect">
            <a:avLst/>
          </a:prstGeom>
        </p:spPr>
      </p:pic>
      <p:pic>
        <p:nvPicPr>
          <p:cNvPr id="6" name="图片 5"/>
          <p:cNvPicPr>
            <a:picLocks noChangeAspect="1"/>
          </p:cNvPicPr>
          <p:nvPr/>
        </p:nvPicPr>
        <p:blipFill>
          <a:blip r:embed="rId2"/>
          <a:stretch>
            <a:fillRect/>
          </a:stretch>
        </p:blipFill>
        <p:spPr>
          <a:xfrm>
            <a:off x="28575" y="95250"/>
            <a:ext cx="12163425" cy="1238250"/>
          </a:xfrm>
          <a:prstGeom prst="rect">
            <a:avLst/>
          </a:prstGeom>
        </p:spPr>
      </p:pic>
    </p:spTree>
    <p:custDataLst>
      <p:tags r:id="rId3"/>
    </p:custData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328295"/>
            <a:ext cx="12195810" cy="6202045"/>
          </a:xfrm>
          <a:prstGeom prst="rect">
            <a:avLst/>
          </a:prstGeom>
        </p:spPr>
      </p:pic>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288290"/>
            <a:ext cx="12188190" cy="6243955"/>
          </a:xfrm>
          <a:prstGeom prst="rect">
            <a:avLst/>
          </a:prstGeom>
        </p:spPr>
      </p:pic>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419100"/>
            <a:ext cx="12191365" cy="6244590"/>
          </a:xfrm>
          <a:prstGeom prst="rect">
            <a:avLst/>
          </a:prstGeom>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8274050" y="232410"/>
            <a:ext cx="1701800" cy="1508125"/>
          </a:xfrm>
          <a:prstGeom prst="rect">
            <a:avLst/>
          </a:prstGeom>
        </p:spPr>
      </p:pic>
      <p:sp>
        <p:nvSpPr>
          <p:cNvPr id="7" name="文本框 6"/>
          <p:cNvSpPr txBox="1"/>
          <p:nvPr/>
        </p:nvSpPr>
        <p:spPr>
          <a:xfrm>
            <a:off x="943610" y="861695"/>
            <a:ext cx="6926580" cy="1753235"/>
          </a:xfrm>
          <a:prstGeom prst="rect">
            <a:avLst/>
          </a:prstGeom>
          <a:noFill/>
        </p:spPr>
        <p:txBody>
          <a:bodyPr wrap="none" rtlCol="0" anchor="t">
            <a:spAutoFit/>
          </a:bodyPr>
          <a:p>
            <a:pPr marL="342900" indent="-342900" algn="l">
              <a:buAutoNum type="arabicPeriod"/>
            </a:pPr>
            <a:r>
              <a:rPr lang="zh-CN" altLang="en-US">
                <a:sym typeface="+mn-ea"/>
              </a:rPr>
              <a:t>Hyungsub Kim</a:t>
            </a:r>
            <a:endParaRPr lang="zh-CN" altLang="en-US">
              <a:sym typeface="+mn-ea"/>
            </a:endParaRPr>
          </a:p>
          <a:p>
            <a:pPr marL="800100" lvl="1" indent="-342900" algn="l">
              <a:buFont typeface="Wingdings" panose="05000000000000000000" charset="0"/>
              <a:buChar char="l"/>
            </a:pPr>
            <a:r>
              <a:rPr lang="zh-CN" altLang="en-US">
                <a:sym typeface="+mn-ea"/>
              </a:rPr>
              <a:t> 普渡大学计算机科学系的博士生（</a:t>
            </a:r>
            <a:r>
              <a:rPr lang="en-US" altLang="zh-CN">
                <a:sym typeface="+mn-ea"/>
              </a:rPr>
              <a:t>2018-</a:t>
            </a:r>
            <a:r>
              <a:rPr lang="zh-CN" altLang="en-US">
                <a:sym typeface="+mn-ea"/>
              </a:rPr>
              <a:t>至今</a:t>
            </a:r>
            <a:r>
              <a:rPr lang="zh-CN" altLang="en-US">
                <a:sym typeface="+mn-ea"/>
              </a:rPr>
              <a:t>）</a:t>
            </a:r>
            <a:endParaRPr lang="zh-CN" altLang="en-US">
              <a:sym typeface="+mn-ea"/>
            </a:endParaRPr>
          </a:p>
          <a:p>
            <a:pPr marL="800100" lvl="1" indent="-342900" algn="l">
              <a:buFont typeface="Wingdings" panose="05000000000000000000" charset="0"/>
              <a:buChar char="l"/>
            </a:pPr>
            <a:r>
              <a:rPr lang="zh-CN" altLang="en-US">
                <a:sym typeface="+mn-ea"/>
              </a:rPr>
              <a:t>研究方向：包括网络物理系统安全、系统安全和网络安全。</a:t>
            </a:r>
            <a:endParaRPr lang="zh-CN" altLang="en-US">
              <a:sym typeface="+mn-ea"/>
            </a:endParaRPr>
          </a:p>
          <a:p>
            <a:pPr marL="800100" lvl="1" indent="-342900" algn="l">
              <a:buFont typeface="Wingdings" panose="05000000000000000000" charset="0"/>
              <a:buChar char="l"/>
            </a:pPr>
            <a:endParaRPr lang="zh-CN" altLang="en-US">
              <a:sym typeface="+mn-ea"/>
            </a:endParaRPr>
          </a:p>
          <a:p>
            <a:pPr algn="l"/>
            <a:endParaRPr lang="zh-CN" altLang="en-US">
              <a:sym typeface="+mn-ea"/>
            </a:endParaRPr>
          </a:p>
          <a:p>
            <a:pPr algn="l"/>
            <a:r>
              <a:rPr lang="en-US" altLang="zh-CN"/>
              <a:t>	</a:t>
            </a:r>
            <a:endParaRPr lang="en-US" altLang="zh-CN"/>
          </a:p>
        </p:txBody>
      </p:sp>
      <p:sp>
        <p:nvSpPr>
          <p:cNvPr id="13" name="TextBox 12"/>
          <p:cNvSpPr txBox="1"/>
          <p:nvPr/>
        </p:nvSpPr>
        <p:spPr>
          <a:xfrm>
            <a:off x="166052" y="232591"/>
            <a:ext cx="9482138" cy="478155"/>
          </a:xfrm>
          <a:prstGeom prst="rect">
            <a:avLst/>
          </a:prstGeom>
          <a:noFill/>
        </p:spPr>
        <p:txBody>
          <a:bodyPr wrap="square" rtlCol="0">
            <a:spAutoFit/>
          </a:bodyPr>
          <a:p>
            <a:pPr lvl="0" indent="0" algn="l">
              <a:lnSpc>
                <a:spcPct val="140000"/>
              </a:lnSpc>
              <a:buClrTx/>
              <a:buSzTx/>
              <a:buFont typeface="Wingdings" panose="05000000000000000000" charset="0"/>
              <a:buNone/>
            </a:pPr>
            <a:r>
              <a:rPr lang="en-US" altLang="zh-CN" b="1" dirty="0">
                <a:latin typeface="微软雅黑" panose="020B0503020204020204" pitchFamily="34" charset="-122"/>
                <a:ea typeface="微软雅黑" panose="020B0503020204020204" pitchFamily="34" charset="-122"/>
              </a:rPr>
              <a:t> Authors</a:t>
            </a:r>
            <a:endParaRPr lang="en-US" altLang="zh-CN"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587375" y="2318385"/>
            <a:ext cx="2889250" cy="2636520"/>
          </a:xfrm>
          <a:prstGeom prst="rect">
            <a:avLst/>
          </a:prstGeom>
        </p:spPr>
      </p:pic>
      <p:pic>
        <p:nvPicPr>
          <p:cNvPr id="9" name="图片 8"/>
          <p:cNvPicPr>
            <a:picLocks noChangeAspect="1"/>
          </p:cNvPicPr>
          <p:nvPr/>
        </p:nvPicPr>
        <p:blipFill>
          <a:blip r:embed="rId3"/>
          <a:stretch>
            <a:fillRect/>
          </a:stretch>
        </p:blipFill>
        <p:spPr>
          <a:xfrm>
            <a:off x="587375" y="5195570"/>
            <a:ext cx="4104005" cy="746760"/>
          </a:xfrm>
          <a:prstGeom prst="rect">
            <a:avLst/>
          </a:prstGeom>
        </p:spPr>
      </p:pic>
      <p:pic>
        <p:nvPicPr>
          <p:cNvPr id="10" name="图片 9"/>
          <p:cNvPicPr>
            <a:picLocks noChangeAspect="1"/>
          </p:cNvPicPr>
          <p:nvPr/>
        </p:nvPicPr>
        <p:blipFill>
          <a:blip r:embed="rId4"/>
          <a:stretch>
            <a:fillRect/>
          </a:stretch>
        </p:blipFill>
        <p:spPr>
          <a:xfrm>
            <a:off x="4691380" y="1991995"/>
            <a:ext cx="6823075" cy="4519295"/>
          </a:xfrm>
          <a:prstGeom prst="rect">
            <a:avLst/>
          </a:prstGeom>
        </p:spPr>
      </p:pic>
    </p:spTree>
    <p:custDataLst>
      <p:tags r:id="rId5"/>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293370"/>
            <a:ext cx="12192635" cy="6320155"/>
          </a:xfrm>
          <a:prstGeom prst="rect">
            <a:avLst/>
          </a:prstGeom>
        </p:spPr>
      </p:pic>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482600"/>
            <a:ext cx="12203430" cy="6162675"/>
          </a:xfrm>
          <a:prstGeom prst="rect">
            <a:avLst/>
          </a:prstGeom>
        </p:spPr>
      </p:pic>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288925"/>
            <a:ext cx="12192000" cy="6203950"/>
          </a:xfrm>
          <a:prstGeom prst="rect">
            <a:avLst/>
          </a:prstGeom>
        </p:spPr>
      </p:pic>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415925"/>
            <a:ext cx="12207240" cy="6025515"/>
          </a:xfrm>
          <a:prstGeom prst="rect">
            <a:avLst/>
          </a:prstGeom>
        </p:spPr>
      </p:pic>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381000"/>
            <a:ext cx="12190095" cy="6186805"/>
          </a:xfrm>
          <a:prstGeom prst="rect">
            <a:avLst/>
          </a:prstGeom>
        </p:spPr>
      </p:pic>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339725"/>
            <a:ext cx="12137390" cy="6139815"/>
          </a:xfrm>
          <a:prstGeom prst="rect">
            <a:avLst/>
          </a:prstGeom>
        </p:spPr>
      </p:pic>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332105"/>
            <a:ext cx="12193905" cy="6193790"/>
          </a:xfrm>
          <a:prstGeom prst="rect">
            <a:avLst/>
          </a:prstGeom>
        </p:spPr>
      </p:pic>
    </p:spTree>
    <p:custDataLst>
      <p:tags r:id="rId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350" y="404495"/>
            <a:ext cx="12198350" cy="6048375"/>
          </a:xfrm>
          <a:prstGeom prst="rect">
            <a:avLst/>
          </a:prstGeom>
        </p:spPr>
      </p:pic>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295275"/>
            <a:ext cx="12204065" cy="6203950"/>
          </a:xfrm>
          <a:prstGeom prst="rect">
            <a:avLst/>
          </a:prstGeom>
        </p:spPr>
      </p:pic>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0480" y="334645"/>
            <a:ext cx="12228195" cy="6175375"/>
          </a:xfrm>
          <a:prstGeom prst="rect">
            <a:avLst/>
          </a:prstGeom>
        </p:spPr>
      </p:pic>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38505" y="821690"/>
            <a:ext cx="5457190" cy="1753235"/>
          </a:xfrm>
          <a:prstGeom prst="rect">
            <a:avLst/>
          </a:prstGeom>
          <a:noFill/>
        </p:spPr>
        <p:txBody>
          <a:bodyPr wrap="square" rtlCol="0" anchor="t">
            <a:spAutoFit/>
          </a:bodyPr>
          <a:p>
            <a:pPr algn="l"/>
            <a:r>
              <a:rPr lang="en-US" altLang="zh-CN">
                <a:sym typeface="+mn-ea"/>
              </a:rPr>
              <a:t>2.</a:t>
            </a:r>
            <a:r>
              <a:rPr lang="zh-CN" altLang="en-US">
                <a:sym typeface="+mn-ea"/>
              </a:rPr>
              <a:t>Muslum Ozgur Ozmen</a:t>
            </a:r>
            <a:endParaRPr lang="zh-CN" altLang="en-US">
              <a:sym typeface="+mn-ea"/>
            </a:endParaRPr>
          </a:p>
          <a:p>
            <a:pPr marL="285750" indent="-285750" algn="l">
              <a:buFont typeface="Arial" panose="020B0604020202020204" pitchFamily="34" charset="0"/>
              <a:buChar char="•"/>
            </a:pPr>
            <a:r>
              <a:rPr lang="zh-CN" altLang="en-US">
                <a:sym typeface="+mn-ea"/>
              </a:rPr>
              <a:t> Muslum Ozgur Ozmen 在美国俄勒冈州立大学获得计算机科学硕士学位，在土耳其比尔肯特大学获得电气和电子工程学士学位。他目前正在普渡大学计算机科学系攻读博士学位</a:t>
            </a:r>
            <a:endParaRPr lang="zh-CN" altLang="en-US">
              <a:sym typeface="+mn-ea"/>
            </a:endParaRPr>
          </a:p>
          <a:p>
            <a:pPr algn="l"/>
            <a:r>
              <a:rPr lang="zh-CN" altLang="en-US">
                <a:sym typeface="+mn-ea"/>
              </a:rPr>
              <a:t> </a:t>
            </a:r>
            <a:endParaRPr lang="en-US" altLang="zh-CN"/>
          </a:p>
        </p:txBody>
      </p:sp>
      <p:sp>
        <p:nvSpPr>
          <p:cNvPr id="13" name="TextBox 12"/>
          <p:cNvSpPr txBox="1"/>
          <p:nvPr/>
        </p:nvSpPr>
        <p:spPr>
          <a:xfrm>
            <a:off x="166052" y="232591"/>
            <a:ext cx="9482138" cy="478155"/>
          </a:xfrm>
          <a:prstGeom prst="rect">
            <a:avLst/>
          </a:prstGeom>
          <a:noFill/>
        </p:spPr>
        <p:txBody>
          <a:bodyPr wrap="square" rtlCol="0">
            <a:spAutoFit/>
          </a:bodyPr>
          <a:p>
            <a:pPr lvl="0" indent="0" algn="l">
              <a:lnSpc>
                <a:spcPct val="140000"/>
              </a:lnSpc>
              <a:buClrTx/>
              <a:buSzTx/>
              <a:buFont typeface="Wingdings" panose="05000000000000000000" charset="0"/>
              <a:buNone/>
            </a:pPr>
            <a:r>
              <a:rPr lang="en-US" altLang="zh-CN" b="1" dirty="0">
                <a:latin typeface="微软雅黑" panose="020B0503020204020204" pitchFamily="34" charset="-122"/>
                <a:ea typeface="微软雅黑" panose="020B0503020204020204" pitchFamily="34" charset="-122"/>
              </a:rPr>
              <a:t> Authors</a:t>
            </a:r>
            <a:endParaRPr lang="en-US" altLang="zh-CN"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6514465" y="1049655"/>
            <a:ext cx="5244465" cy="1543050"/>
          </a:xfrm>
          <a:prstGeom prst="rect">
            <a:avLst/>
          </a:prstGeom>
        </p:spPr>
      </p:pic>
      <p:pic>
        <p:nvPicPr>
          <p:cNvPr id="7" name="图片 6"/>
          <p:cNvPicPr>
            <a:picLocks noChangeAspect="1"/>
          </p:cNvPicPr>
          <p:nvPr/>
        </p:nvPicPr>
        <p:blipFill>
          <a:blip r:embed="rId2"/>
          <a:stretch>
            <a:fillRect/>
          </a:stretch>
        </p:blipFill>
        <p:spPr>
          <a:xfrm>
            <a:off x="1364615" y="2292985"/>
            <a:ext cx="3540125" cy="4153535"/>
          </a:xfrm>
          <a:prstGeom prst="rect">
            <a:avLst/>
          </a:prstGeom>
        </p:spPr>
      </p:pic>
      <p:pic>
        <p:nvPicPr>
          <p:cNvPr id="8" name="图片 7"/>
          <p:cNvPicPr>
            <a:picLocks noChangeAspect="1"/>
          </p:cNvPicPr>
          <p:nvPr/>
        </p:nvPicPr>
        <p:blipFill>
          <a:blip r:embed="rId3"/>
          <a:stretch>
            <a:fillRect/>
          </a:stretch>
        </p:blipFill>
        <p:spPr>
          <a:xfrm>
            <a:off x="6416040" y="2845435"/>
            <a:ext cx="3899535" cy="3601085"/>
          </a:xfrm>
          <a:prstGeom prst="rect">
            <a:avLst/>
          </a:prstGeom>
        </p:spPr>
      </p:pic>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566545" y="1447800"/>
            <a:ext cx="7534275" cy="4312920"/>
          </a:xfrm>
          <a:prstGeom prst="rect">
            <a:avLst/>
          </a:prstGeom>
        </p:spPr>
      </p:pic>
      <p:sp>
        <p:nvSpPr>
          <p:cNvPr id="5" name="文本框 4"/>
          <p:cNvSpPr txBox="1"/>
          <p:nvPr/>
        </p:nvSpPr>
        <p:spPr>
          <a:xfrm>
            <a:off x="292100" y="439420"/>
            <a:ext cx="5397500" cy="521970"/>
          </a:xfrm>
          <a:prstGeom prst="rect">
            <a:avLst/>
          </a:prstGeom>
          <a:noFill/>
        </p:spPr>
        <p:txBody>
          <a:bodyPr wrap="square" rtlCol="0" anchor="t">
            <a:spAutoFit/>
          </a:bodyPr>
          <a:p>
            <a:r>
              <a:rPr lang="zh-CN" altLang="en-US" sz="2800"/>
              <a:t>Profiling Engine Evaluation</a:t>
            </a:r>
            <a:endParaRPr lang="zh-CN" altLang="en-US" sz="2800"/>
          </a:p>
        </p:txBody>
      </p:sp>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662680" y="961390"/>
            <a:ext cx="5324475" cy="5734050"/>
          </a:xfrm>
          <a:prstGeom prst="rect">
            <a:avLst/>
          </a:prstGeom>
        </p:spPr>
      </p:pic>
      <p:sp>
        <p:nvSpPr>
          <p:cNvPr id="5" name="文本框 4"/>
          <p:cNvSpPr txBox="1"/>
          <p:nvPr/>
        </p:nvSpPr>
        <p:spPr>
          <a:xfrm>
            <a:off x="292100" y="439420"/>
            <a:ext cx="5397500" cy="521970"/>
          </a:xfrm>
          <a:prstGeom prst="rect">
            <a:avLst/>
          </a:prstGeom>
          <a:noFill/>
        </p:spPr>
        <p:txBody>
          <a:bodyPr wrap="square" rtlCol="0" anchor="t">
            <a:spAutoFit/>
          </a:bodyPr>
          <a:p>
            <a:r>
              <a:rPr lang="zh-CN" altLang="en-US" sz="2800"/>
              <a:t>Example </a:t>
            </a:r>
            <a:r>
              <a:rPr lang="en-US" altLang="zh-CN" sz="2800"/>
              <a:t>of </a:t>
            </a:r>
            <a:r>
              <a:rPr lang="zh-CN" altLang="en-US" sz="2800"/>
              <a:t>policies violated </a:t>
            </a:r>
            <a:endParaRPr lang="zh-CN" altLang="en-US" sz="2800"/>
          </a:p>
        </p:txBody>
      </p:sp>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99745" y="804545"/>
            <a:ext cx="11191875" cy="5248275"/>
          </a:xfrm>
          <a:prstGeom prst="rect">
            <a:avLst/>
          </a:prstGeom>
        </p:spPr>
      </p:pic>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60600" y="1467485"/>
            <a:ext cx="7901305" cy="3923665"/>
          </a:xfrm>
          <a:prstGeom prst="rect">
            <a:avLst/>
          </a:prstGeom>
        </p:spPr>
      </p:pic>
      <p:sp>
        <p:nvSpPr>
          <p:cNvPr id="3" name="文本框 2"/>
          <p:cNvSpPr txBox="1"/>
          <p:nvPr/>
        </p:nvSpPr>
        <p:spPr>
          <a:xfrm>
            <a:off x="381000" y="527050"/>
            <a:ext cx="4369435" cy="521970"/>
          </a:xfrm>
          <a:prstGeom prst="rect">
            <a:avLst/>
          </a:prstGeom>
          <a:noFill/>
        </p:spPr>
        <p:txBody>
          <a:bodyPr wrap="square" rtlCol="0" anchor="t">
            <a:spAutoFit/>
          </a:bodyPr>
          <a:p>
            <a:r>
              <a:rPr lang="zh-CN" altLang="en-US" sz="2800"/>
              <a:t>Analysis of Input Types</a:t>
            </a:r>
            <a:endParaRPr lang="zh-CN" altLang="en-US" sz="2800"/>
          </a:p>
        </p:txBody>
      </p:sp>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92100" y="351790"/>
            <a:ext cx="9219565" cy="521970"/>
          </a:xfrm>
          <a:prstGeom prst="rect">
            <a:avLst/>
          </a:prstGeom>
          <a:noFill/>
        </p:spPr>
        <p:txBody>
          <a:bodyPr wrap="square" rtlCol="0" anchor="t">
            <a:spAutoFit/>
          </a:bodyPr>
          <a:p>
            <a:r>
              <a:rPr lang="zh-CN" altLang="en-US" sz="2800"/>
              <a:t>Comparison of PGFUZZ with no Policy-guided Mutation</a:t>
            </a:r>
            <a:endParaRPr lang="zh-CN" altLang="en-US" sz="2800"/>
          </a:p>
        </p:txBody>
      </p:sp>
      <p:pic>
        <p:nvPicPr>
          <p:cNvPr id="3" name="图片 2"/>
          <p:cNvPicPr>
            <a:picLocks noChangeAspect="1"/>
          </p:cNvPicPr>
          <p:nvPr/>
        </p:nvPicPr>
        <p:blipFill>
          <a:blip r:embed="rId1"/>
          <a:stretch>
            <a:fillRect/>
          </a:stretch>
        </p:blipFill>
        <p:spPr>
          <a:xfrm>
            <a:off x="1837055" y="1539875"/>
            <a:ext cx="7674610" cy="4019550"/>
          </a:xfrm>
          <a:prstGeom prst="rect">
            <a:avLst/>
          </a:prstGeom>
        </p:spPr>
      </p:pic>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8890" y="-635"/>
            <a:ext cx="12174855" cy="6858635"/>
          </a:xfrm>
          <a:prstGeom prst="rect">
            <a:avLst/>
          </a:prstGeom>
        </p:spPr>
      </p:pic>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0"/>
            <a:ext cx="12192000" cy="6873875"/>
          </a:xfrm>
          <a:prstGeom prst="rect">
            <a:avLst/>
          </a:prstGeom>
        </p:spPr>
      </p:pic>
    </p:spTree>
    <p:custDataLst>
      <p:tags r:id="rId2"/>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335280"/>
            <a:ext cx="12192635" cy="6188075"/>
          </a:xfrm>
          <a:prstGeom prst="rect">
            <a:avLst/>
          </a:prstGeom>
        </p:spPr>
      </p:pic>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38505" y="821690"/>
            <a:ext cx="5457190" cy="645160"/>
          </a:xfrm>
          <a:prstGeom prst="rect">
            <a:avLst/>
          </a:prstGeom>
          <a:noFill/>
        </p:spPr>
        <p:txBody>
          <a:bodyPr wrap="square" rtlCol="0" anchor="t">
            <a:spAutoFit/>
          </a:bodyPr>
          <a:p>
            <a:pPr algn="l"/>
            <a:r>
              <a:rPr lang="en-US" altLang="zh-CN">
                <a:sym typeface="+mn-ea"/>
              </a:rPr>
              <a:t>3.  </a:t>
            </a:r>
            <a:r>
              <a:rPr lang="zh-CN" altLang="en-US">
                <a:sym typeface="+mn-ea"/>
              </a:rPr>
              <a:t>Z. Berkay Celik</a:t>
            </a:r>
            <a:endParaRPr lang="zh-CN" altLang="en-US">
              <a:sym typeface="+mn-ea"/>
            </a:endParaRPr>
          </a:p>
          <a:p>
            <a:pPr marL="285750" indent="-285750" algn="l">
              <a:buFont typeface="Arial" panose="020B0604020202020204" pitchFamily="34" charset="0"/>
              <a:buChar char="•"/>
            </a:pPr>
            <a:r>
              <a:rPr lang="zh-CN" altLang="en-US">
                <a:sym typeface="+mn-ea"/>
              </a:rPr>
              <a:t>普渡大学 Assistant Professor</a:t>
            </a:r>
            <a:endParaRPr lang="en-US" altLang="zh-CN"/>
          </a:p>
        </p:txBody>
      </p:sp>
      <p:sp>
        <p:nvSpPr>
          <p:cNvPr id="13" name="TextBox 12"/>
          <p:cNvSpPr txBox="1"/>
          <p:nvPr/>
        </p:nvSpPr>
        <p:spPr>
          <a:xfrm>
            <a:off x="166052" y="232591"/>
            <a:ext cx="9482138" cy="478155"/>
          </a:xfrm>
          <a:prstGeom prst="rect">
            <a:avLst/>
          </a:prstGeom>
          <a:noFill/>
        </p:spPr>
        <p:txBody>
          <a:bodyPr wrap="square" rtlCol="0">
            <a:spAutoFit/>
          </a:bodyPr>
          <a:p>
            <a:pPr lvl="0" indent="0" algn="l">
              <a:lnSpc>
                <a:spcPct val="140000"/>
              </a:lnSpc>
              <a:buClrTx/>
              <a:buSzTx/>
              <a:buFont typeface="Wingdings" panose="05000000000000000000" charset="0"/>
              <a:buNone/>
            </a:pPr>
            <a:r>
              <a:rPr lang="en-US" altLang="zh-CN" b="1" dirty="0">
                <a:latin typeface="微软雅黑" panose="020B0503020204020204" pitchFamily="34" charset="-122"/>
                <a:ea typeface="微软雅黑" panose="020B0503020204020204" pitchFamily="34" charset="-122"/>
              </a:rPr>
              <a:t> Authors</a:t>
            </a:r>
            <a:endParaRPr lang="en-US" altLang="zh-CN"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8691880" y="506730"/>
            <a:ext cx="2048510" cy="1998980"/>
          </a:xfrm>
          <a:prstGeom prst="rect">
            <a:avLst/>
          </a:prstGeom>
        </p:spPr>
      </p:pic>
      <p:pic>
        <p:nvPicPr>
          <p:cNvPr id="3" name="图片 2"/>
          <p:cNvPicPr>
            <a:picLocks noChangeAspect="1"/>
          </p:cNvPicPr>
          <p:nvPr/>
        </p:nvPicPr>
        <p:blipFill>
          <a:blip r:embed="rId2"/>
          <a:stretch>
            <a:fillRect/>
          </a:stretch>
        </p:blipFill>
        <p:spPr>
          <a:xfrm>
            <a:off x="550545" y="3033395"/>
            <a:ext cx="4843145" cy="2438400"/>
          </a:xfrm>
          <a:prstGeom prst="rect">
            <a:avLst/>
          </a:prstGeom>
        </p:spPr>
      </p:pic>
      <p:pic>
        <p:nvPicPr>
          <p:cNvPr id="6" name="图片 5"/>
          <p:cNvPicPr>
            <a:picLocks noChangeAspect="1"/>
          </p:cNvPicPr>
          <p:nvPr/>
        </p:nvPicPr>
        <p:blipFill>
          <a:blip r:embed="rId3"/>
          <a:stretch>
            <a:fillRect/>
          </a:stretch>
        </p:blipFill>
        <p:spPr>
          <a:xfrm>
            <a:off x="6717665" y="2906395"/>
            <a:ext cx="4319905" cy="3589655"/>
          </a:xfrm>
          <a:prstGeom prst="rect">
            <a:avLst/>
          </a:prstGeom>
        </p:spPr>
      </p:pic>
    </p:spTree>
    <p:custDataLst>
      <p:tags r:id="rId4"/>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38505" y="821690"/>
            <a:ext cx="6650355" cy="922020"/>
          </a:xfrm>
          <a:prstGeom prst="rect">
            <a:avLst/>
          </a:prstGeom>
          <a:noFill/>
        </p:spPr>
        <p:txBody>
          <a:bodyPr wrap="square" rtlCol="0" anchor="t">
            <a:spAutoFit/>
          </a:bodyPr>
          <a:p>
            <a:pPr algn="l"/>
            <a:r>
              <a:rPr lang="en-US" altLang="zh-CN">
                <a:sym typeface="+mn-ea"/>
              </a:rPr>
              <a:t>4.</a:t>
            </a:r>
            <a:r>
              <a:rPr lang="zh-CN" altLang="en-US">
                <a:sym typeface="+mn-ea"/>
              </a:rPr>
              <a:t>Z. Berkay Celik</a:t>
            </a:r>
            <a:endParaRPr lang="zh-CN" altLang="en-US">
              <a:sym typeface="+mn-ea"/>
            </a:endParaRPr>
          </a:p>
          <a:p>
            <a:pPr marL="285750" indent="-285750" algn="l">
              <a:buFont typeface="Arial" panose="020B0604020202020204" pitchFamily="34" charset="0"/>
              <a:buChar char="•"/>
            </a:pPr>
            <a:r>
              <a:rPr lang="zh-CN" altLang="en-US">
                <a:sym typeface="+mn-ea"/>
              </a:rPr>
              <a:t> </a:t>
            </a:r>
            <a:r>
              <a:rPr lang="zh-CN" altLang="en-US">
                <a:sym typeface="+mn-ea"/>
              </a:rPr>
              <a:t>普渡大学 Assistant Professor</a:t>
            </a:r>
            <a:endParaRPr lang="zh-CN" altLang="en-US">
              <a:sym typeface="+mn-ea"/>
            </a:endParaRPr>
          </a:p>
          <a:p>
            <a:pPr marL="285750" indent="-285750" algn="l">
              <a:buFont typeface="Arial" panose="020B0604020202020204" pitchFamily="34" charset="0"/>
              <a:buChar char="•"/>
            </a:pPr>
            <a:r>
              <a:rPr lang="zh-CN" altLang="en-US">
                <a:sym typeface="+mn-ea"/>
              </a:rPr>
              <a:t>研究方向：  safety, security and privacy of IoT systems</a:t>
            </a:r>
            <a:endParaRPr lang="zh-CN" altLang="en-US">
              <a:sym typeface="+mn-ea"/>
            </a:endParaRPr>
          </a:p>
        </p:txBody>
      </p:sp>
      <p:sp>
        <p:nvSpPr>
          <p:cNvPr id="13" name="TextBox 12"/>
          <p:cNvSpPr txBox="1"/>
          <p:nvPr/>
        </p:nvSpPr>
        <p:spPr>
          <a:xfrm>
            <a:off x="166052" y="232591"/>
            <a:ext cx="9482138" cy="478155"/>
          </a:xfrm>
          <a:prstGeom prst="rect">
            <a:avLst/>
          </a:prstGeom>
          <a:noFill/>
        </p:spPr>
        <p:txBody>
          <a:bodyPr wrap="square" rtlCol="0">
            <a:spAutoFit/>
          </a:bodyPr>
          <a:p>
            <a:pPr lvl="0" indent="0" algn="l">
              <a:lnSpc>
                <a:spcPct val="140000"/>
              </a:lnSpc>
              <a:buClrTx/>
              <a:buSzTx/>
              <a:buFont typeface="Wingdings" panose="05000000000000000000" charset="0"/>
              <a:buNone/>
            </a:pPr>
            <a:r>
              <a:rPr lang="en-US" altLang="zh-CN" b="1" dirty="0">
                <a:latin typeface="微软雅黑" panose="020B0503020204020204" pitchFamily="34" charset="-122"/>
                <a:ea typeface="微软雅黑" panose="020B0503020204020204" pitchFamily="34" charset="-122"/>
              </a:rPr>
              <a:t> Authors</a:t>
            </a:r>
            <a:endParaRPr lang="en-US" altLang="zh-CN"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7853045" y="424815"/>
            <a:ext cx="1795145" cy="1868170"/>
          </a:xfrm>
          <a:prstGeom prst="rect">
            <a:avLst/>
          </a:prstGeom>
        </p:spPr>
      </p:pic>
      <p:pic>
        <p:nvPicPr>
          <p:cNvPr id="3" name="图片 2"/>
          <p:cNvPicPr>
            <a:picLocks noChangeAspect="1"/>
          </p:cNvPicPr>
          <p:nvPr/>
        </p:nvPicPr>
        <p:blipFill>
          <a:blip r:embed="rId2"/>
          <a:stretch>
            <a:fillRect/>
          </a:stretch>
        </p:blipFill>
        <p:spPr>
          <a:xfrm>
            <a:off x="2875915" y="2599055"/>
            <a:ext cx="4512945" cy="3687445"/>
          </a:xfrm>
          <a:prstGeom prst="rect">
            <a:avLst/>
          </a:prstGeom>
        </p:spPr>
      </p:pic>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29235" y="552450"/>
            <a:ext cx="2540000" cy="368300"/>
          </a:xfrm>
          <a:prstGeom prst="rect">
            <a:avLst/>
          </a:prstGeom>
          <a:noFill/>
        </p:spPr>
        <p:txBody>
          <a:bodyPr wrap="square" rtlCol="0" anchor="t">
            <a:spAutoFit/>
          </a:bodyPr>
          <a:p>
            <a:r>
              <a:rPr lang="en-US" altLang="zh-CN"/>
              <a:t>5. </a:t>
            </a:r>
            <a:r>
              <a:rPr lang="zh-CN" altLang="en-US"/>
              <a:t>Dongyan Xu</a:t>
            </a:r>
            <a:endParaRPr lang="zh-CN" altLang="en-US"/>
          </a:p>
        </p:txBody>
      </p:sp>
      <p:pic>
        <p:nvPicPr>
          <p:cNvPr id="7" name="图片 6"/>
          <p:cNvPicPr>
            <a:picLocks noChangeAspect="1"/>
          </p:cNvPicPr>
          <p:nvPr/>
        </p:nvPicPr>
        <p:blipFill>
          <a:blip r:embed="rId1"/>
          <a:stretch>
            <a:fillRect/>
          </a:stretch>
        </p:blipFill>
        <p:spPr>
          <a:xfrm>
            <a:off x="1764030" y="2261870"/>
            <a:ext cx="6590030" cy="4221480"/>
          </a:xfrm>
          <a:prstGeom prst="rect">
            <a:avLst/>
          </a:prstGeom>
        </p:spPr>
      </p:pic>
      <p:pic>
        <p:nvPicPr>
          <p:cNvPr id="8" name="图片 7"/>
          <p:cNvPicPr>
            <a:picLocks noChangeAspect="1"/>
          </p:cNvPicPr>
          <p:nvPr/>
        </p:nvPicPr>
        <p:blipFill>
          <a:blip r:embed="rId2"/>
          <a:stretch>
            <a:fillRect/>
          </a:stretch>
        </p:blipFill>
        <p:spPr>
          <a:xfrm>
            <a:off x="229235" y="929005"/>
            <a:ext cx="11733530" cy="1082675"/>
          </a:xfrm>
          <a:prstGeom prst="rect">
            <a:avLst/>
          </a:prstGeom>
        </p:spPr>
      </p:pic>
      <p:sp>
        <p:nvSpPr>
          <p:cNvPr id="13" name="TextBox 12"/>
          <p:cNvSpPr txBox="1"/>
          <p:nvPr/>
        </p:nvSpPr>
        <p:spPr>
          <a:xfrm>
            <a:off x="128587" y="74476"/>
            <a:ext cx="9482138" cy="478155"/>
          </a:xfrm>
          <a:prstGeom prst="rect">
            <a:avLst/>
          </a:prstGeom>
          <a:noFill/>
        </p:spPr>
        <p:txBody>
          <a:bodyPr wrap="square" rtlCol="0">
            <a:spAutoFit/>
          </a:bodyPr>
          <a:p>
            <a:pPr lvl="0" indent="0" algn="l">
              <a:lnSpc>
                <a:spcPct val="140000"/>
              </a:lnSpc>
              <a:buClrTx/>
              <a:buSzTx/>
              <a:buFont typeface="Wingdings" panose="05000000000000000000" charset="0"/>
              <a:buNone/>
            </a:pPr>
            <a:r>
              <a:rPr lang="en-US" altLang="zh-CN" b="1" dirty="0">
                <a:latin typeface="微软雅黑" panose="020B0503020204020204" pitchFamily="34" charset="-122"/>
                <a:ea typeface="微软雅黑" panose="020B0503020204020204" pitchFamily="34" charset="-122"/>
              </a:rPr>
              <a:t> Authors</a:t>
            </a:r>
            <a:endParaRPr lang="en-US" altLang="zh-CN" b="1" dirty="0">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313055"/>
            <a:ext cx="12192635" cy="6231890"/>
          </a:xfrm>
          <a:prstGeom prst="rect">
            <a:avLst/>
          </a:prstGeom>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285750"/>
            <a:ext cx="12192000" cy="6040755"/>
          </a:xfrm>
          <a:prstGeom prst="rect">
            <a:avLst/>
          </a:prstGeom>
        </p:spPr>
      </p:pic>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22630" y="1879600"/>
            <a:ext cx="7934325" cy="3784600"/>
          </a:xfrm>
          <a:prstGeom prst="rect">
            <a:avLst/>
          </a:prstGeom>
          <a:noFill/>
        </p:spPr>
        <p:txBody>
          <a:bodyPr wrap="square" rtlCol="0">
            <a:spAutoFit/>
          </a:bodyPr>
          <a:p>
            <a:pPr marL="742950" lvl="1" indent="-285750">
              <a:buFont typeface="Wingdings" panose="05000000000000000000" charset="0"/>
              <a:buChar char="Ø"/>
            </a:pPr>
            <a:r>
              <a:rPr lang="en-US" altLang="zh-CN" sz="2400">
                <a:sym typeface="+mn-ea"/>
              </a:rPr>
              <a:t>RV面临着各种各样的威胁，包括</a:t>
            </a:r>
            <a:endParaRPr lang="en-US" altLang="zh-CN" sz="2400">
              <a:sym typeface="+mn-ea"/>
            </a:endParaRPr>
          </a:p>
          <a:p>
            <a:pPr marL="1200150" lvl="2" indent="-285750">
              <a:buFont typeface="Arial" panose="020B0604020202020204" pitchFamily="34" charset="0"/>
              <a:buChar char="•"/>
            </a:pPr>
            <a:r>
              <a:rPr lang="en-US" altLang="zh-CN" sz="2400">
                <a:sym typeface="+mn-ea"/>
              </a:rPr>
              <a:t>(1)物理外部攻击，如传感器欺骗攻击, </a:t>
            </a:r>
            <a:endParaRPr lang="en-US" altLang="zh-CN" sz="2400">
              <a:sym typeface="+mn-ea"/>
            </a:endParaRPr>
          </a:p>
          <a:p>
            <a:pPr marL="1200150" lvl="2" indent="-285750">
              <a:buFont typeface="Arial" panose="020B0604020202020204" pitchFamily="34" charset="0"/>
              <a:buChar char="•"/>
            </a:pPr>
            <a:r>
              <a:rPr lang="en-US" altLang="zh-CN" sz="2400">
                <a:sym typeface="+mn-ea"/>
              </a:rPr>
              <a:t>(2)由于浮点异常或内存损坏问题导致的软件崩溃，</a:t>
            </a:r>
            <a:endParaRPr lang="en-US" altLang="zh-CN" sz="2400">
              <a:sym typeface="+mn-ea"/>
            </a:endParaRPr>
          </a:p>
          <a:p>
            <a:pPr marL="1200150" lvl="2" indent="-285750">
              <a:buFont typeface="Arial" panose="020B0604020202020204" pitchFamily="34" charset="0"/>
              <a:buChar char="•"/>
            </a:pPr>
            <a:r>
              <a:rPr lang="en-US" altLang="zh-CN" sz="2400">
                <a:sym typeface="+mn-ea"/>
              </a:rPr>
              <a:t>(3)内部攻击 </a:t>
            </a:r>
            <a:endParaRPr lang="en-US" altLang="zh-CN" sz="2400">
              <a:sym typeface="+mn-ea"/>
            </a:endParaRPr>
          </a:p>
          <a:p>
            <a:pPr marL="1200150" lvl="2" indent="-285750">
              <a:buFont typeface="Arial" panose="020B0604020202020204" pitchFamily="34" charset="0"/>
              <a:buChar char="•"/>
            </a:pPr>
            <a:r>
              <a:rPr lang="en-US" altLang="zh-CN" sz="2400">
                <a:sym typeface="+mn-ea"/>
              </a:rPr>
              <a:t>(4)错误实施导致的安全和功能问题,</a:t>
            </a:r>
            <a:endParaRPr lang="en-US" altLang="zh-CN" sz="2400">
              <a:sym typeface="+mn-ea"/>
            </a:endParaRPr>
          </a:p>
          <a:p>
            <a:pPr marL="742950" lvl="1" indent="-285750">
              <a:buFont typeface="Wingdings" panose="05000000000000000000" charset="0"/>
              <a:buChar char="Ø"/>
            </a:pPr>
            <a:r>
              <a:rPr lang="en-US" altLang="zh-CN" sz="2400">
                <a:sym typeface="+mn-ea"/>
              </a:rPr>
              <a:t>先前在fuzzing方面的努力已经引入了一些技术来解决(1)、(2)和(3)，但是(4)并没有得到太多的关注</a:t>
            </a:r>
            <a:endParaRPr lang="en-US" altLang="zh-CN" sz="2400"/>
          </a:p>
          <a:p>
            <a:pPr marL="742950" lvl="1" indent="-285750">
              <a:buFont typeface="Wingdings" panose="05000000000000000000" charset="0"/>
              <a:buChar char="Ø"/>
            </a:pPr>
            <a:r>
              <a:rPr lang="en-US" altLang="zh-CN" sz="2400">
                <a:sym typeface="+mn-ea"/>
              </a:rPr>
              <a:t>安全违规行为可能会导致灾难性的后果, RV必须遵守安全和安保政策，以避免对其运营环境或自身造成物理损害.</a:t>
            </a:r>
            <a:endParaRPr lang="en-US" altLang="zh-CN" sz="2400">
              <a:sym typeface="+mn-ea"/>
            </a:endParaRPr>
          </a:p>
        </p:txBody>
      </p:sp>
      <p:sp>
        <p:nvSpPr>
          <p:cNvPr id="2" name="文本框 1"/>
          <p:cNvSpPr txBox="1"/>
          <p:nvPr/>
        </p:nvSpPr>
        <p:spPr>
          <a:xfrm>
            <a:off x="286385" y="336550"/>
            <a:ext cx="2468880" cy="645160"/>
          </a:xfrm>
          <a:prstGeom prst="rect">
            <a:avLst/>
          </a:prstGeom>
          <a:noFill/>
        </p:spPr>
        <p:txBody>
          <a:bodyPr wrap="none" rtlCol="0" anchor="t">
            <a:spAutoFit/>
          </a:bodyPr>
          <a:p>
            <a:pPr lvl="0" indent="0">
              <a:buFont typeface="Wingdings" panose="05000000000000000000" charset="0"/>
              <a:buNone/>
            </a:pPr>
            <a:r>
              <a:rPr lang="en-US" sz="3600" b="1">
                <a:sym typeface="+mn-ea"/>
              </a:rPr>
              <a:t>Motivation</a:t>
            </a:r>
            <a:endParaRPr lang="en-US" sz="3600" b="1"/>
          </a:p>
        </p:txBody>
      </p:sp>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081"/>
</p:tagLst>
</file>

<file path=ppt/tags/tag101.xml><?xml version="1.0" encoding="utf-8"?>
<p:tagLst xmlns:p="http://schemas.openxmlformats.org/presentationml/2006/main">
  <p:tag name="KSO_WM_BEAUTIFY_FLAG" val="#wm#"/>
  <p:tag name="KSO_WM_TEMPLATE_CATEGORY" val="custom"/>
  <p:tag name="KSO_WM_TEMPLATE_INDEX" val="20205081"/>
</p:tagLst>
</file>

<file path=ppt/tags/tag102.xml><?xml version="1.0" encoding="utf-8"?>
<p:tagLst xmlns:p="http://schemas.openxmlformats.org/presentationml/2006/main">
  <p:tag name="KSO_WM_BEAUTIFY_FLAG" val="#wm#"/>
  <p:tag name="KSO_WM_TEMPLATE_CATEGORY" val="custom"/>
  <p:tag name="KSO_WM_TEMPLATE_INDEX" val="20205081"/>
</p:tagLst>
</file>

<file path=ppt/tags/tag103.xml><?xml version="1.0" encoding="utf-8"?>
<p:tagLst xmlns:p="http://schemas.openxmlformats.org/presentationml/2006/main">
  <p:tag name="KSO_WM_BEAUTIFY_FLAG" val="#wm#"/>
  <p:tag name="KSO_WM_TEMPLATE_CATEGORY" val="custom"/>
  <p:tag name="KSO_WM_TEMPLATE_INDEX" val="20205081"/>
</p:tagLst>
</file>

<file path=ppt/tags/tag104.xml><?xml version="1.0" encoding="utf-8"?>
<p:tagLst xmlns:p="http://schemas.openxmlformats.org/presentationml/2006/main">
  <p:tag name="KSO_WM_BEAUTIFY_FLAG" val="#wm#"/>
  <p:tag name="KSO_WM_TEMPLATE_CATEGORY" val="custom"/>
  <p:tag name="KSO_WM_TEMPLATE_INDEX" val="20205081"/>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KSO_WM_BEAUTIFY_FLAG" val="#wm#"/>
  <p:tag name="KSO_WM_TEMPLATE_CATEGORY" val="custom"/>
  <p:tag name="KSO_WM_TEMPLATE_INDEX" val="2020508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wm#"/>
  <p:tag name="KSO_WM_TEMPLATE_CATEGORY" val="custom"/>
  <p:tag name="KSO_WM_TEMPLATE_INDEX" val="20205081"/>
</p:tagLst>
</file>

<file path=ppt/tags/tag64.xml><?xml version="1.0" encoding="utf-8"?>
<p:tagLst xmlns:p="http://schemas.openxmlformats.org/presentationml/2006/main">
  <p:tag name="KSO_WM_BEAUTIFY_FLAG" val="#wm#"/>
  <p:tag name="KSO_WM_TEMPLATE_CATEGORY" val="custom"/>
  <p:tag name="KSO_WM_TEMPLATE_INDEX" val="20205081"/>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BEAUTIFY_FLAG" val="#wm#"/>
  <p:tag name="KSO_WM_TEMPLATE_CATEGORY" val="custom"/>
  <p:tag name="KSO_WM_TEMPLATE_INDEX" val="20205081"/>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KSO_WM_BEAUTIFY_FLAG" val="#wm#"/>
  <p:tag name="KSO_WM_TEMPLATE_CATEGORY" val="custom"/>
  <p:tag name="KSO_WM_TEMPLATE_INDEX" val="20205081"/>
</p:tagLst>
</file>

<file path=ppt/tags/tag98.xml><?xml version="1.0" encoding="utf-8"?>
<p:tagLst xmlns:p="http://schemas.openxmlformats.org/presentationml/2006/main">
  <p:tag name="KSO_WM_BEAUTIFY_FLAG" val="#wm#"/>
  <p:tag name="KSO_WM_TEMPLATE_CATEGORY" val="custom"/>
  <p:tag name="KSO_WM_TEMPLATE_INDEX" val="20205081"/>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1249</Words>
  <Application>WPS 演示</Application>
  <PresentationFormat>宽屏</PresentationFormat>
  <Paragraphs>85</Paragraphs>
  <Slides>44</Slides>
  <Notes>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44</vt:i4>
      </vt:variant>
    </vt:vector>
  </HeadingPairs>
  <TitlesOfParts>
    <vt:vector size="51" baseType="lpstr">
      <vt:lpstr>Arial</vt:lpstr>
      <vt:lpstr>宋体</vt:lpstr>
      <vt:lpstr>Wingdings</vt:lpstr>
      <vt:lpstr>微软雅黑</vt:lpstr>
      <vt:lpstr>Wingdings</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young</cp:lastModifiedBy>
  <cp:revision>115</cp:revision>
  <dcterms:created xsi:type="dcterms:W3CDTF">2019-06-19T02:08:00Z</dcterms:created>
  <dcterms:modified xsi:type="dcterms:W3CDTF">2022-02-18T08:23:43Z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